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9"/>
    <p:restoredTop sz="94719"/>
  </p:normalViewPr>
  <p:slideViewPr>
    <p:cSldViewPr snapToGrid="0" snapToObjects="1" showGuides="1">
      <p:cViewPr>
        <p:scale>
          <a:sx n="100" d="100"/>
          <a:sy n="100" d="100"/>
        </p:scale>
        <p:origin x="1464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A6621D-618B-324E-A316-485B35972249}" type="datetimeFigureOut">
              <a:rPr lang="en-US" smtClean="0"/>
              <a:t>4/19/18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FD7CB-665D-D441-9713-21DB24E10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09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9C208E4-B987-4B62-B5BE-FC5AEB15C575}" type="slidenum">
              <a:rPr lang="en-US" smtClean="0">
                <a:solidFill>
                  <a:prstClr val="black"/>
                </a:solidFill>
                <a:latin typeface="Arial" pitchFamily="43" charset="0"/>
                <a:ea typeface="ヒラギノ角ゴ Pro W3" pitchFamily="43" charset="-128"/>
                <a:cs typeface="ヒラギノ角ゴ Pro W3" pitchFamily="43" charset="-128"/>
              </a:rPr>
              <a:pPr/>
              <a:t>1</a:t>
            </a:fld>
            <a:endParaRPr lang="en-US">
              <a:solidFill>
                <a:prstClr val="black"/>
              </a:solidFill>
              <a:latin typeface="Arial" pitchFamily="43" charset="0"/>
              <a:ea typeface="ヒラギノ角ゴ Pro W3" pitchFamily="43" charset="-128"/>
              <a:cs typeface="ヒラギノ角ゴ Pro W3" pitchFamily="43" charset="-128"/>
            </a:endParaRPr>
          </a:p>
        </p:txBody>
      </p:sp>
      <p:sp>
        <p:nvSpPr>
          <p:cNvPr id="2" name="Notes Placeholder 1">
            <a:extLst>
              <a:ext uri="{FF2B5EF4-FFF2-40B4-BE49-F238E27FC236}">
                <a16:creationId xmlns="" xmlns:a16="http://schemas.microsoft.com/office/drawing/2014/main" id="{0799E153-4653-4E29-8A44-CB359D4B41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175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4935-0C60-BB45-B227-8C09729E7BD3}" type="datetimeFigureOut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33E-5BF7-E148-A394-5C2BE0004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912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4935-0C60-BB45-B227-8C09729E7BD3}" type="datetimeFigureOut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33E-5BF7-E148-A394-5C2BE0004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88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4935-0C60-BB45-B227-8C09729E7BD3}" type="datetimeFigureOut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33E-5BF7-E148-A394-5C2BE0004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02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4935-0C60-BB45-B227-8C09729E7BD3}" type="datetimeFigureOut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33E-5BF7-E148-A394-5C2BE0004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325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4935-0C60-BB45-B227-8C09729E7BD3}" type="datetimeFigureOut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33E-5BF7-E148-A394-5C2BE0004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333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4935-0C60-BB45-B227-8C09729E7BD3}" type="datetimeFigureOut">
              <a:rPr lang="en-US" smtClean="0"/>
              <a:t>4/19/18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33E-5BF7-E148-A394-5C2BE0004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1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4935-0C60-BB45-B227-8C09729E7BD3}" type="datetimeFigureOut">
              <a:rPr lang="en-US" smtClean="0"/>
              <a:t>4/19/18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33E-5BF7-E148-A394-5C2BE0004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485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4935-0C60-BB45-B227-8C09729E7BD3}" type="datetimeFigureOut">
              <a:rPr lang="en-US" smtClean="0"/>
              <a:t>4/19/18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33E-5BF7-E148-A394-5C2BE0004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351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4935-0C60-BB45-B227-8C09729E7BD3}" type="datetimeFigureOut">
              <a:rPr lang="en-US" smtClean="0"/>
              <a:t>4/19/18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33E-5BF7-E148-A394-5C2BE0004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896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4935-0C60-BB45-B227-8C09729E7BD3}" type="datetimeFigureOut">
              <a:rPr lang="en-US" smtClean="0"/>
              <a:t>4/19/18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33E-5BF7-E148-A394-5C2BE0004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16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14935-0C60-BB45-B227-8C09729E7BD3}" type="datetimeFigureOut">
              <a:rPr lang="en-US" smtClean="0"/>
              <a:t>4/19/18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3C33E-5BF7-E148-A394-5C2BE0004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266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14935-0C60-BB45-B227-8C09729E7BD3}" type="datetimeFigureOut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3C33E-5BF7-E148-A394-5C2BE0004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15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jpg"/><Relationship Id="rId7" Type="http://schemas.openxmlformats.org/officeDocument/2006/relationships/image" Target="../media/image5.jpg"/><Relationship Id="rId8" Type="http://schemas.openxmlformats.org/officeDocument/2006/relationships/image" Target="../media/image6.jpg"/><Relationship Id="rId9" Type="http://schemas.openxmlformats.org/officeDocument/2006/relationships/image" Target="../media/image7.jpg"/><Relationship Id="rId10" Type="http://schemas.openxmlformats.org/officeDocument/2006/relationships/image" Target="../media/image8.jpg"/><Relationship Id="rId11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>
          <a:xfrm>
            <a:off x="76609" y="6646333"/>
            <a:ext cx="8920146" cy="211667"/>
          </a:xfrm>
          <a:prstGeom prst="rect">
            <a:avLst/>
          </a:prstGeom>
          <a:solidFill>
            <a:srgbClr val="00B0F0"/>
          </a:solidFill>
          <a:ln>
            <a:solidFill>
              <a:srgbClr val="CCFF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8094" tIns="19047" rIns="38094" bIns="19047" rtlCol="0" anchor="ctr"/>
          <a:lstStyle/>
          <a:p>
            <a:pPr algn="ctr" defTabSz="913488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6" name="Text Box 25"/>
          <p:cNvSpPr txBox="1">
            <a:spLocks noChangeArrowheads="1"/>
          </p:cNvSpPr>
          <p:nvPr/>
        </p:nvSpPr>
        <p:spPr bwMode="auto">
          <a:xfrm>
            <a:off x="363605" y="2057321"/>
            <a:ext cx="2609991" cy="83868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38094" tIns="19047" rIns="38094" bIns="19047">
            <a:prstTxWarp prst="textNoShape">
              <a:avLst/>
            </a:prstTxWarp>
            <a:spAutoFit/>
          </a:bodyPr>
          <a:lstStyle/>
          <a:p>
            <a:pPr defTabSz="913488">
              <a:buSzPct val="100000"/>
            </a:pPr>
            <a:r>
              <a:rPr lang="en-US" sz="1300" dirty="0">
                <a:solidFill>
                  <a:prstClr val="black"/>
                </a:solidFill>
                <a:latin typeface="Arial"/>
                <a:cs typeface="Arial"/>
              </a:rPr>
              <a:t>Using models, manipulatives and real world situations/materials to make sense of mathematical concepts.</a:t>
            </a:r>
          </a:p>
        </p:txBody>
      </p:sp>
      <p:sp>
        <p:nvSpPr>
          <p:cNvPr id="14344" name="Text Box 23"/>
          <p:cNvSpPr txBox="1">
            <a:spLocks noChangeArrowheads="1"/>
          </p:cNvSpPr>
          <p:nvPr/>
        </p:nvSpPr>
        <p:spPr bwMode="auto">
          <a:xfrm>
            <a:off x="6131858" y="3653598"/>
            <a:ext cx="2764759" cy="96179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38094" tIns="19047" rIns="38094" bIns="19047">
            <a:prstTxWarp prst="textNoShape">
              <a:avLst/>
            </a:prstTxWarp>
            <a:spAutoFit/>
          </a:bodyPr>
          <a:lstStyle/>
          <a:p>
            <a:pPr marL="171450" indent="-171450" defTabSz="913488" eaLnBrk="0" hangingPunct="0">
              <a:buClr>
                <a:prstClr val="white"/>
              </a:buClr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prstClr val="black"/>
                </a:solidFill>
                <a:latin typeface="Arial"/>
                <a:cs typeface="Arial"/>
              </a:rPr>
              <a:t>* E</a:t>
            </a:r>
            <a:r>
              <a:rPr lang="en-US" sz="1200" dirty="0" smtClean="0">
                <a:solidFill>
                  <a:prstClr val="black"/>
                </a:solidFill>
                <a:latin typeface="Arial"/>
                <a:cs typeface="Arial"/>
              </a:rPr>
              <a:t>xpand </a:t>
            </a:r>
            <a:r>
              <a:rPr lang="en-US" sz="1200" dirty="0">
                <a:solidFill>
                  <a:prstClr val="black"/>
                </a:solidFill>
                <a:latin typeface="Arial"/>
                <a:cs typeface="Arial"/>
              </a:rPr>
              <a:t>the use of these           strategies to more concepts.</a:t>
            </a:r>
          </a:p>
          <a:p>
            <a:pPr marL="171450" indent="-171450" defTabSz="913488" eaLnBrk="0" hangingPunct="0">
              <a:buClr>
                <a:prstClr val="white"/>
              </a:buClr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prstClr val="black"/>
                </a:solidFill>
                <a:latin typeface="Arial"/>
                <a:cs typeface="Arial"/>
              </a:rPr>
              <a:t>* Increase student access to manipulatives.</a:t>
            </a:r>
          </a:p>
          <a:p>
            <a:pPr marL="171450" indent="-171450" defTabSz="913488" eaLnBrk="0" hangingPunct="0">
              <a:buClr>
                <a:prstClr val="white"/>
              </a:buClr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prstClr val="black"/>
                </a:solidFill>
                <a:latin typeface="Arial"/>
                <a:cs typeface="Arial"/>
              </a:rPr>
              <a:t>*</a:t>
            </a:r>
            <a:r>
              <a:rPr lang="en-US" sz="1200" dirty="0">
                <a:solidFill>
                  <a:prstClr val="black"/>
                </a:solidFill>
                <a:latin typeface="Arial"/>
                <a:cs typeface="Arial"/>
              </a:rPr>
              <a:t>S</a:t>
            </a:r>
            <a:r>
              <a:rPr lang="en-US" sz="1200" dirty="0" smtClean="0">
                <a:solidFill>
                  <a:prstClr val="black"/>
                </a:solidFill>
                <a:latin typeface="Arial"/>
                <a:cs typeface="Arial"/>
              </a:rPr>
              <a:t>hare </a:t>
            </a:r>
            <a:r>
              <a:rPr lang="en-US" sz="1200" dirty="0">
                <a:solidFill>
                  <a:prstClr val="black"/>
                </a:solidFill>
                <a:latin typeface="Arial"/>
                <a:cs typeface="Arial"/>
              </a:rPr>
              <a:t>strategies with our peers.</a:t>
            </a:r>
          </a:p>
        </p:txBody>
      </p:sp>
      <p:sp>
        <p:nvSpPr>
          <p:cNvPr id="26" name="Rounded Rectangle 25"/>
          <p:cNvSpPr/>
          <p:nvPr/>
        </p:nvSpPr>
        <p:spPr bwMode="auto">
          <a:xfrm>
            <a:off x="337947" y="2965936"/>
            <a:ext cx="2636010" cy="262458"/>
          </a:xfrm>
          <a:prstGeom prst="roundRect">
            <a:avLst/>
          </a:prstGeom>
          <a:solidFill>
            <a:srgbClr val="76D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8094" tIns="19047" rIns="38094" bIns="19047">
            <a:prstTxWarp prst="textNoShape">
              <a:avLst/>
            </a:prstTxWarp>
          </a:bodyPr>
          <a:lstStyle/>
          <a:p>
            <a:pPr algn="ctr" defTabSz="913488" eaLnBrk="0" hangingPunct="0">
              <a:defRPr/>
            </a:pPr>
            <a:r>
              <a:rPr lang="en-US" sz="1400" b="1" cap="all" dirty="0">
                <a:solidFill>
                  <a:prstClr val="white"/>
                </a:solidFill>
                <a:latin typeface="Arial" pitchFamily="37" charset="0"/>
                <a:ea typeface="ヒラギノ角ゴ Pro W3" pitchFamily="37" charset="-128"/>
                <a:cs typeface="ヒラギノ角ゴ Pro W3" pitchFamily="37" charset="-128"/>
              </a:rPr>
              <a:t>Products</a:t>
            </a:r>
            <a:endParaRPr lang="en-US" sz="1400" b="1" cap="all" dirty="0">
              <a:solidFill>
                <a:prstClr val="black"/>
              </a:solidFill>
              <a:latin typeface="Arial" pitchFamily="37" charset="0"/>
              <a:ea typeface="ヒラギノ角ゴ Pro W3" pitchFamily="37" charset="-128"/>
              <a:cs typeface="ヒラギノ角ゴ Pro W3" pitchFamily="37" charset="-128"/>
            </a:endParaRPr>
          </a:p>
        </p:txBody>
      </p:sp>
      <p:sp>
        <p:nvSpPr>
          <p:cNvPr id="29" name="Rounded Rectangle 28"/>
          <p:cNvSpPr/>
          <p:nvPr/>
        </p:nvSpPr>
        <p:spPr bwMode="auto">
          <a:xfrm>
            <a:off x="358851" y="1713617"/>
            <a:ext cx="2614745" cy="282355"/>
          </a:xfrm>
          <a:prstGeom prst="roundRect">
            <a:avLst/>
          </a:prstGeom>
          <a:solidFill>
            <a:srgbClr val="76D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8094" tIns="19047" rIns="38094" bIns="19047">
            <a:prstTxWarp prst="textNoShape">
              <a:avLst/>
            </a:prstTxWarp>
          </a:bodyPr>
          <a:lstStyle/>
          <a:p>
            <a:pPr algn="ctr" defTabSz="913488" eaLnBrk="0" hangingPunct="0">
              <a:defRPr/>
            </a:pPr>
            <a:r>
              <a:rPr lang="en-US" sz="1400" b="1" dirty="0">
                <a:solidFill>
                  <a:prstClr val="white"/>
                </a:solidFill>
                <a:latin typeface="Arial" pitchFamily="37" charset="0"/>
                <a:ea typeface="ヒラギノ角ゴ Pro W3" pitchFamily="37" charset="-128"/>
                <a:cs typeface="ヒラギノ角ゴ Pro W3" pitchFamily="37" charset="-128"/>
              </a:rPr>
              <a:t>Instructional Strategy</a:t>
            </a:r>
            <a:endParaRPr lang="en-US" sz="2000" dirty="0">
              <a:solidFill>
                <a:prstClr val="black"/>
              </a:solidFill>
              <a:latin typeface="Arial" pitchFamily="37" charset="0"/>
              <a:ea typeface="ヒラギノ角ゴ Pro W3" pitchFamily="37" charset="-128"/>
              <a:cs typeface="ヒラギノ角ゴ Pro W3" pitchFamily="37" charset="-128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6120922" y="1728904"/>
            <a:ext cx="2721915" cy="279202"/>
          </a:xfrm>
          <a:prstGeom prst="round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8094" tIns="19047" rIns="38094" bIns="19047">
            <a:prstTxWarp prst="textNoShape">
              <a:avLst/>
            </a:prstTxWarp>
          </a:bodyPr>
          <a:lstStyle/>
          <a:p>
            <a:pPr algn="ctr" defTabSz="913488" eaLnBrk="0" hangingPunct="0">
              <a:defRPr/>
            </a:pPr>
            <a:r>
              <a:rPr lang="en-US" sz="1400" b="1" dirty="0">
                <a:solidFill>
                  <a:prstClr val="white"/>
                </a:solidFill>
                <a:latin typeface="Arial" pitchFamily="37" charset="0"/>
                <a:ea typeface="ヒラギノ角ゴ Pro W3" pitchFamily="37" charset="-128"/>
                <a:cs typeface="ヒラギノ角ゴ Pro W3" pitchFamily="37" charset="-128"/>
              </a:rPr>
              <a:t>LESSONS LEARNED</a:t>
            </a:r>
            <a:endParaRPr lang="en-US" sz="1400" dirty="0">
              <a:solidFill>
                <a:prstClr val="white"/>
              </a:solidFill>
              <a:latin typeface="Arial" pitchFamily="37" charset="0"/>
              <a:ea typeface="ヒラギノ角ゴ Pro W3" pitchFamily="37" charset="-128"/>
              <a:cs typeface="ヒラギノ角ゴ Pro W3" pitchFamily="37" charset="-128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8094" tIns="19047" rIns="38094" bIns="19047" numCol="1" rtlCol="0" anchor="t" anchorCtr="0" compatLnSpc="1">
            <a:prstTxWarp prst="textNoShape">
              <a:avLst/>
            </a:prstTxWarp>
          </a:bodyPr>
          <a:lstStyle/>
          <a:p>
            <a:pPr defTabSz="380939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prstClr val="black"/>
              </a:solidFill>
              <a:latin typeface="Arial" pitchFamily="80" charset="0"/>
              <a:ea typeface="ヒラギノ角ゴ Pro W3" pitchFamily="80" charset="-128"/>
              <a:cs typeface="ヒラギノ角ゴ Pro W3" pitchFamily="80" charset="-128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196351" y="0"/>
            <a:ext cx="8947649" cy="211667"/>
          </a:xfrm>
          <a:prstGeom prst="rect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8094" tIns="19047" rIns="38094" bIns="19047" rtlCol="0" anchor="ctr"/>
          <a:lstStyle/>
          <a:p>
            <a:pPr algn="ctr" defTabSz="913488" eaLnBrk="0" hangingPunct="0">
              <a:defRPr/>
            </a:pPr>
            <a:r>
              <a:rPr lang="en-US" b="1" dirty="0">
                <a:solidFill>
                  <a:prstClr val="white"/>
                </a:solidFill>
                <a:latin typeface="Arial" pitchFamily="37" charset="0"/>
                <a:ea typeface="ヒラギノ角ゴ Pro W3" pitchFamily="37" charset="-128"/>
                <a:cs typeface="ヒラギノ角ゴ Pro W3" pitchFamily="37" charset="-128"/>
              </a:rPr>
              <a:t>  Middle School Math Partnership Spring 2018</a:t>
            </a:r>
            <a:endParaRPr lang="en-US" dirty="0">
              <a:solidFill>
                <a:prstClr val="white"/>
              </a:solidFill>
              <a:latin typeface="Arial" pitchFamily="37" charset="0"/>
              <a:ea typeface="ヒラギノ角ゴ Pro W3" pitchFamily="37" charset="-128"/>
              <a:cs typeface="ヒラギノ角ゴ Pro W3" pitchFamily="37" charset="-128"/>
            </a:endParaRPr>
          </a:p>
        </p:txBody>
      </p:sp>
      <p:sp>
        <p:nvSpPr>
          <p:cNvPr id="70" name="Rectangle 69"/>
          <p:cNvSpPr/>
          <p:nvPr/>
        </p:nvSpPr>
        <p:spPr>
          <a:xfrm rot="16200000">
            <a:off x="5609167" y="3325839"/>
            <a:ext cx="6858000" cy="211667"/>
          </a:xfrm>
          <a:prstGeom prst="rect">
            <a:avLst/>
          </a:prstGeom>
          <a:solidFill>
            <a:srgbClr val="92D050"/>
          </a:solidFill>
          <a:ln>
            <a:solidFill>
              <a:srgbClr val="6699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8094" tIns="19047" rIns="38094" bIns="19047" rtlCol="0" anchor="ctr"/>
          <a:lstStyle/>
          <a:p>
            <a:pPr algn="ctr" defTabSz="913488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1" name="Rectangle 70"/>
          <p:cNvSpPr/>
          <p:nvPr/>
        </p:nvSpPr>
        <p:spPr>
          <a:xfrm rot="16200000">
            <a:off x="-3316754" y="3316755"/>
            <a:ext cx="6858001" cy="224491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8094" tIns="19047" rIns="38094" bIns="19047" rtlCol="0" anchor="ctr"/>
          <a:lstStyle/>
          <a:p>
            <a:pPr algn="ctr" defTabSz="913488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4" name="Text Box 25"/>
          <p:cNvSpPr txBox="1">
            <a:spLocks noChangeArrowheads="1"/>
          </p:cNvSpPr>
          <p:nvPr/>
        </p:nvSpPr>
        <p:spPr bwMode="auto">
          <a:xfrm>
            <a:off x="6120922" y="2063966"/>
            <a:ext cx="2702555" cy="114646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38094" tIns="19047" rIns="38094" bIns="19047">
            <a:prstTxWarp prst="textNoShape">
              <a:avLst/>
            </a:prstTxWarp>
            <a:spAutoFit/>
          </a:bodyPr>
          <a:lstStyle/>
          <a:p>
            <a:pPr marL="171450" indent="-171450" defTabSz="913488" eaLnBrk="0" hangingPunct="0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en-US" sz="1200" dirty="0">
                <a:solidFill>
                  <a:prstClr val="black"/>
                </a:solidFill>
                <a:latin typeface="Arial"/>
                <a:cs typeface="Arial"/>
              </a:rPr>
              <a:t>Increased student engagement</a:t>
            </a:r>
          </a:p>
          <a:p>
            <a:pPr marL="171450" indent="-171450" defTabSz="913488" eaLnBrk="0" hangingPunct="0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en-US" sz="1200" dirty="0">
                <a:solidFill>
                  <a:prstClr val="black"/>
                </a:solidFill>
                <a:latin typeface="Arial"/>
                <a:cs typeface="Arial"/>
              </a:rPr>
              <a:t>Created a positive classroom environment for all levels</a:t>
            </a:r>
          </a:p>
          <a:p>
            <a:pPr marL="171450" indent="-171450" defTabSz="913488" eaLnBrk="0" hangingPunct="0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en-US" sz="1200" dirty="0">
                <a:solidFill>
                  <a:prstClr val="black"/>
                </a:solidFill>
                <a:latin typeface="Arial"/>
                <a:cs typeface="Arial"/>
              </a:rPr>
              <a:t>Created an avenue for self remediation and “sense making”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52711" y="1187743"/>
            <a:ext cx="8824734" cy="498315"/>
          </a:xfrm>
          <a:prstGeom prst="rect">
            <a:avLst/>
          </a:prstGeom>
          <a:noFill/>
        </p:spPr>
        <p:txBody>
          <a:bodyPr wrap="square" lIns="66776" tIns="33388" rIns="66776" bIns="33388" rtlCol="0">
            <a:spAutoFit/>
          </a:bodyPr>
          <a:lstStyle/>
          <a:p>
            <a:pPr defTabSz="913488"/>
            <a:r>
              <a:rPr lang="en-US" sz="1400" i="1" dirty="0">
                <a:solidFill>
                  <a:prstClr val="black"/>
                </a:solidFill>
                <a:latin typeface="Arial"/>
                <a:cs typeface="Arial"/>
              </a:rPr>
              <a:t>Project Goal:  To meet the needs of different learning styles, increase engagement, and increase conceptual understanding beyond memorization of algorithms. 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93873" y="315491"/>
            <a:ext cx="3145877" cy="835337"/>
          </a:xfrm>
          <a:prstGeom prst="rect">
            <a:avLst/>
          </a:prstGeom>
          <a:noFill/>
        </p:spPr>
        <p:txBody>
          <a:bodyPr wrap="square" lIns="34779" tIns="17389" rIns="34779" bIns="17389" rtlCol="0">
            <a:spAutoFit/>
          </a:bodyPr>
          <a:lstStyle/>
          <a:p>
            <a:pPr defTabSz="913488"/>
            <a:r>
              <a:rPr lang="en-US" sz="1600" b="1" dirty="0">
                <a:solidFill>
                  <a:srgbClr val="1F497D"/>
                </a:solidFill>
                <a:latin typeface="Arial"/>
                <a:cs typeface="Arial"/>
              </a:rPr>
              <a:t>Making Math More Visual</a:t>
            </a:r>
          </a:p>
          <a:p>
            <a:pPr defTabSz="913488"/>
            <a:r>
              <a:rPr lang="en-US" sz="1600" b="1" dirty="0">
                <a:solidFill>
                  <a:srgbClr val="1F497D"/>
                </a:solidFill>
                <a:latin typeface="Arial"/>
                <a:cs typeface="Arial"/>
              </a:rPr>
              <a:t>Lynden Middle School</a:t>
            </a:r>
          </a:p>
          <a:p>
            <a:pPr defTabSz="913488"/>
            <a:r>
              <a:rPr lang="en-US" sz="2000" b="1" dirty="0">
                <a:solidFill>
                  <a:srgbClr val="1F497D"/>
                </a:solidFill>
                <a:latin typeface="Arial"/>
                <a:cs typeface="Arial"/>
              </a:rPr>
              <a:t>  </a:t>
            </a:r>
            <a:r>
              <a:rPr lang="en-US" sz="1050" b="1" dirty="0" smtClean="0">
                <a:solidFill>
                  <a:srgbClr val="1F497D"/>
                </a:solidFill>
                <a:latin typeface="Arial"/>
                <a:cs typeface="Arial"/>
              </a:rPr>
              <a:t>Abi</a:t>
            </a:r>
            <a:r>
              <a:rPr lang="en-US" sz="1050" b="1" dirty="0">
                <a:solidFill>
                  <a:srgbClr val="1F497D"/>
                </a:solidFill>
                <a:latin typeface="Arial"/>
                <a:cs typeface="Arial"/>
              </a:rPr>
              <a:t> </a:t>
            </a:r>
            <a:r>
              <a:rPr lang="en-US" sz="1050" b="1" dirty="0" err="1" smtClean="0">
                <a:solidFill>
                  <a:srgbClr val="1F497D"/>
                </a:solidFill>
                <a:latin typeface="Arial"/>
                <a:cs typeface="Arial"/>
              </a:rPr>
              <a:t>Revak</a:t>
            </a:r>
            <a:r>
              <a:rPr lang="en-US" sz="1050" b="1" dirty="0" smtClean="0">
                <a:solidFill>
                  <a:srgbClr val="1F497D"/>
                </a:solidFill>
                <a:latin typeface="Arial"/>
                <a:cs typeface="Arial"/>
              </a:rPr>
              <a:t>, </a:t>
            </a:r>
            <a:r>
              <a:rPr lang="en-US" sz="1050" b="1" dirty="0" err="1" smtClean="0">
                <a:solidFill>
                  <a:srgbClr val="1F497D"/>
                </a:solidFill>
                <a:latin typeface="Arial"/>
                <a:cs typeface="Arial"/>
              </a:rPr>
              <a:t>Marj</a:t>
            </a:r>
            <a:r>
              <a:rPr lang="en-US" sz="1050" b="1" dirty="0" smtClean="0">
                <a:solidFill>
                  <a:srgbClr val="1F497D"/>
                </a:solidFill>
                <a:latin typeface="Arial"/>
                <a:cs typeface="Arial"/>
              </a:rPr>
              <a:t> Hendricks, Jane Heller</a:t>
            </a:r>
            <a:endParaRPr lang="en-US" sz="1050" b="1" dirty="0">
              <a:solidFill>
                <a:srgbClr val="1F497D"/>
              </a:solidFill>
              <a:latin typeface="Arial"/>
              <a:cs typeface="Arial"/>
            </a:endParaRPr>
          </a:p>
        </p:txBody>
      </p:sp>
      <p:sp>
        <p:nvSpPr>
          <p:cNvPr id="90" name="Rectangle 89"/>
          <p:cNvSpPr/>
          <p:nvPr/>
        </p:nvSpPr>
        <p:spPr>
          <a:xfrm flipH="1">
            <a:off x="5435087" y="6241990"/>
            <a:ext cx="3369028" cy="146188"/>
          </a:xfrm>
          <a:prstGeom prst="rect">
            <a:avLst/>
          </a:prstGeom>
        </p:spPr>
        <p:txBody>
          <a:bodyPr wrap="square" lIns="38094" tIns="19047" rIns="38094" bIns="19047">
            <a:spAutoFit/>
          </a:bodyPr>
          <a:lstStyle/>
          <a:p>
            <a:pPr algn="r" defTabSz="913488"/>
            <a:r>
              <a:rPr lang="en-US" sz="700" i="1" dirty="0">
                <a:solidFill>
                  <a:prstClr val="black"/>
                </a:solidFill>
                <a:latin typeface="Arial"/>
                <a:cs typeface="Arial"/>
              </a:rPr>
              <a:t>This work was supported in part by</a:t>
            </a:r>
            <a:r>
              <a:rPr lang="mr-IN" sz="700" i="1" dirty="0">
                <a:solidFill>
                  <a:prstClr val="black"/>
                </a:solidFill>
                <a:latin typeface="Arial"/>
                <a:cs typeface="Arial"/>
              </a:rPr>
              <a:t>…</a:t>
            </a:r>
            <a:r>
              <a:rPr lang="en-US" sz="700" i="1" dirty="0">
                <a:solidFill>
                  <a:prstClr val="black"/>
                </a:solidFill>
                <a:latin typeface="Arial"/>
                <a:cs typeface="Arial"/>
              </a:rPr>
              <a:t>  </a:t>
            </a:r>
            <a:endParaRPr lang="en-US" sz="700" i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" name="Rounded Rectangle 40"/>
          <p:cNvSpPr/>
          <p:nvPr/>
        </p:nvSpPr>
        <p:spPr bwMode="auto">
          <a:xfrm>
            <a:off x="6120922" y="3291039"/>
            <a:ext cx="2702555" cy="255935"/>
          </a:xfrm>
          <a:prstGeom prst="roundRect">
            <a:avLst/>
          </a:prstGeom>
          <a:solidFill>
            <a:srgbClr val="0070C0">
              <a:alpha val="9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8094" tIns="19047" rIns="38094" bIns="19047">
            <a:prstTxWarp prst="textNoShape">
              <a:avLst/>
            </a:prstTxWarp>
          </a:bodyPr>
          <a:lstStyle/>
          <a:p>
            <a:pPr algn="ctr" defTabSz="913488" eaLnBrk="0" hangingPunct="0">
              <a:defRPr/>
            </a:pPr>
            <a:r>
              <a:rPr lang="en-US" sz="1400" b="1" dirty="0">
                <a:solidFill>
                  <a:prstClr val="white"/>
                </a:solidFill>
                <a:latin typeface="Arial" pitchFamily="37" charset="0"/>
                <a:ea typeface="ヒラギノ角ゴ Pro W3" pitchFamily="37" charset="-128"/>
                <a:cs typeface="ヒラギノ角ゴ Pro W3" pitchFamily="37" charset="-128"/>
              </a:rPr>
              <a:t>NEXT STEPS</a:t>
            </a:r>
            <a:endParaRPr lang="en-US" sz="1400" dirty="0">
              <a:solidFill>
                <a:prstClr val="white"/>
              </a:solidFill>
              <a:latin typeface="Arial" pitchFamily="37" charset="0"/>
              <a:ea typeface="ヒラギノ角ゴ Pro W3" pitchFamily="37" charset="-128"/>
              <a:cs typeface="ヒラギノ角ゴ Pro W3" pitchFamily="37" charset="-128"/>
            </a:endParaRPr>
          </a:p>
        </p:txBody>
      </p:sp>
      <p:sp>
        <p:nvSpPr>
          <p:cNvPr id="43" name="Text Box 23"/>
          <p:cNvSpPr txBox="1">
            <a:spLocks noChangeArrowheads="1"/>
          </p:cNvSpPr>
          <p:nvPr/>
        </p:nvSpPr>
        <p:spPr bwMode="auto">
          <a:xfrm>
            <a:off x="3132711" y="2340648"/>
            <a:ext cx="2797605" cy="17312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38094" tIns="19047" rIns="38094" bIns="19047">
            <a:prstTxWarp prst="textNoShape">
              <a:avLst/>
            </a:prstTxWarp>
            <a:spAutoFit/>
          </a:bodyPr>
          <a:lstStyle/>
          <a:p>
            <a:pPr marL="171450" indent="-171450" defTabSz="913488">
              <a:buSzPct val="100000"/>
              <a:buFont typeface="Wingdings" panose="05000000000000000000" pitchFamily="2" charset="2"/>
              <a:buChar char="Ø"/>
            </a:pPr>
            <a:r>
              <a:rPr lang="en-US" sz="110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The use of visuals and hands on manipulation offered greater opportunity for our students with different learning styles.</a:t>
            </a:r>
          </a:p>
          <a:p>
            <a:pPr marL="171450" indent="-171450" defTabSz="913488">
              <a:buSzPct val="100000"/>
              <a:buFont typeface="Wingdings" panose="05000000000000000000" pitchFamily="2" charset="2"/>
              <a:buChar char="Ø"/>
            </a:pPr>
            <a:r>
              <a:rPr lang="en-US" sz="110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It also encouraged students to actively and willingly explore mathematical concepts.</a:t>
            </a:r>
          </a:p>
          <a:p>
            <a:pPr marL="171450" indent="-171450" defTabSz="913488">
              <a:buSzPct val="100000"/>
              <a:buFont typeface="Wingdings" panose="05000000000000000000" pitchFamily="2" charset="2"/>
              <a:buChar char="Ø"/>
            </a:pPr>
            <a:r>
              <a:rPr lang="en-US" sz="110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Beginning at the conceptual level allowed students to develop a deeper understanding of the algorithm.</a:t>
            </a:r>
          </a:p>
        </p:txBody>
      </p:sp>
      <p:sp>
        <p:nvSpPr>
          <p:cNvPr id="37" name="Rounded Rectangle 36"/>
          <p:cNvSpPr/>
          <p:nvPr/>
        </p:nvSpPr>
        <p:spPr bwMode="auto">
          <a:xfrm>
            <a:off x="3148970" y="1713617"/>
            <a:ext cx="2764760" cy="552069"/>
          </a:xfrm>
          <a:prstGeom prst="roundRect">
            <a:avLst>
              <a:gd name="adj" fmla="val 7178"/>
            </a:avLst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8094" tIns="19047" rIns="38094" bIns="19047">
            <a:prstTxWarp prst="textNoShape">
              <a:avLst/>
            </a:prstTxWarp>
          </a:bodyPr>
          <a:lstStyle/>
          <a:p>
            <a:pPr algn="ctr" defTabSz="913488" eaLnBrk="0" hangingPunct="0">
              <a:defRPr/>
            </a:pPr>
            <a:r>
              <a:rPr lang="en-US" sz="1400" b="1" cap="all" dirty="0">
                <a:solidFill>
                  <a:prstClr val="white"/>
                </a:solidFill>
                <a:latin typeface="Arial" pitchFamily="37" charset="0"/>
                <a:ea typeface="ヒラギノ角ゴ Pro W3" pitchFamily="37" charset="-128"/>
                <a:cs typeface="ヒラギノ角ゴ Pro W3" pitchFamily="37" charset="-128"/>
              </a:rPr>
              <a:t>Impacts on student problem</a:t>
            </a:r>
            <a:endParaRPr lang="en-US" sz="1400" b="1" cap="all" dirty="0">
              <a:solidFill>
                <a:prstClr val="black"/>
              </a:solidFill>
              <a:latin typeface="Arial" pitchFamily="37" charset="0"/>
              <a:ea typeface="ヒラギノ角ゴ Pro W3" pitchFamily="37" charset="-128"/>
              <a:cs typeface="ヒラギノ角ゴ Pro W3" pitchFamily="37" charset="-128"/>
            </a:endParaRPr>
          </a:p>
        </p:txBody>
      </p:sp>
      <p:sp>
        <p:nvSpPr>
          <p:cNvPr id="30" name="Rounded Rectangle 29"/>
          <p:cNvSpPr/>
          <p:nvPr/>
        </p:nvSpPr>
        <p:spPr bwMode="auto">
          <a:xfrm>
            <a:off x="3137716" y="4146847"/>
            <a:ext cx="2792600" cy="331801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8094" tIns="19047" rIns="38094" bIns="19047">
            <a:prstTxWarp prst="textNoShape">
              <a:avLst/>
            </a:prstTxWarp>
          </a:bodyPr>
          <a:lstStyle/>
          <a:p>
            <a:pPr algn="ctr" defTabSz="913488" eaLnBrk="0" hangingPunct="0">
              <a:defRPr/>
            </a:pPr>
            <a:r>
              <a:rPr lang="en-US" sz="1400" b="1" cap="all" dirty="0">
                <a:solidFill>
                  <a:prstClr val="white"/>
                </a:solidFill>
                <a:latin typeface="Arial" pitchFamily="37" charset="0"/>
                <a:ea typeface="ヒラギノ角ゴ Pro W3" pitchFamily="37" charset="-128"/>
                <a:cs typeface="ヒラギノ角ゴ Pro W3" pitchFamily="37" charset="-128"/>
              </a:rPr>
              <a:t>Data Collection</a:t>
            </a:r>
            <a:endParaRPr lang="en-US" sz="1400" b="1" cap="all" dirty="0">
              <a:solidFill>
                <a:prstClr val="black"/>
              </a:solidFill>
              <a:latin typeface="Arial" pitchFamily="37" charset="0"/>
              <a:ea typeface="ヒラギノ角ゴ Pro W3" pitchFamily="37" charset="-128"/>
              <a:cs typeface="ヒラギノ角ゴ Pro W3" pitchFamily="37" charset="-128"/>
            </a:endParaRPr>
          </a:p>
        </p:txBody>
      </p:sp>
      <p:sp>
        <p:nvSpPr>
          <p:cNvPr id="31" name="Text Box 25"/>
          <p:cNvSpPr txBox="1">
            <a:spLocks noChangeArrowheads="1"/>
          </p:cNvSpPr>
          <p:nvPr/>
        </p:nvSpPr>
        <p:spPr bwMode="auto">
          <a:xfrm>
            <a:off x="3162368" y="4588264"/>
            <a:ext cx="2711883" cy="197745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38094" tIns="19047" rIns="38094" bIns="19047">
            <a:prstTxWarp prst="textNoShape">
              <a:avLst/>
            </a:prstTxWarp>
            <a:spAutoFit/>
          </a:bodyPr>
          <a:lstStyle/>
          <a:p>
            <a:pPr defTabSz="913488">
              <a:buSzPct val="100000"/>
            </a:pPr>
            <a:r>
              <a:rPr lang="en-US" sz="105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After several experiences with manipulatives students initiated use of manipulatives without teacher direction to remediate themselves and make sense of the concept.</a:t>
            </a:r>
          </a:p>
          <a:p>
            <a:pPr defTabSz="913488">
              <a:buSzPct val="100000"/>
            </a:pPr>
            <a:endParaRPr lang="en-US" sz="1050" dirty="0">
              <a:solidFill>
                <a:prstClr val="black"/>
              </a:solidFill>
              <a:latin typeface="Arial" charset="0"/>
              <a:ea typeface="Arial" charset="0"/>
              <a:cs typeface="Arial" charset="0"/>
            </a:endParaRPr>
          </a:p>
          <a:p>
            <a:pPr defTabSz="913488">
              <a:buSzPct val="100000"/>
            </a:pPr>
            <a:r>
              <a:rPr lang="en-US" sz="105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Student Comments:  “I could see it with my eyes, and understand it better!” “It helped a lot because you can actually touch, see, look, and feel the fractions.”  “Modeling and drawing definitely helped me to visualize the math…it was really fun, too!”.</a:t>
            </a:r>
          </a:p>
        </p:txBody>
      </p:sp>
      <p:sp>
        <p:nvSpPr>
          <p:cNvPr id="34" name="Rounded Rectangle 33"/>
          <p:cNvSpPr/>
          <p:nvPr/>
        </p:nvSpPr>
        <p:spPr bwMode="auto">
          <a:xfrm>
            <a:off x="379445" y="5284102"/>
            <a:ext cx="2612999" cy="262458"/>
          </a:xfrm>
          <a:prstGeom prst="roundRect">
            <a:avLst/>
          </a:prstGeom>
          <a:solidFill>
            <a:srgbClr val="76D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8094" tIns="19047" rIns="38094" bIns="19047">
            <a:prstTxWarp prst="textNoShape">
              <a:avLst/>
            </a:prstTxWarp>
          </a:bodyPr>
          <a:lstStyle/>
          <a:p>
            <a:pPr algn="ctr" defTabSz="913488" eaLnBrk="0" hangingPunct="0">
              <a:defRPr/>
            </a:pPr>
            <a:r>
              <a:rPr lang="en-US" sz="1400" b="1" cap="all" dirty="0">
                <a:solidFill>
                  <a:prstClr val="white"/>
                </a:solidFill>
                <a:latin typeface="Arial" pitchFamily="37" charset="0"/>
                <a:ea typeface="ヒラギノ角ゴ Pro W3" pitchFamily="37" charset="-128"/>
                <a:cs typeface="ヒラギノ角ゴ Pro W3" pitchFamily="37" charset="-128"/>
              </a:rPr>
              <a:t>HELPFUL Resource</a:t>
            </a:r>
            <a:endParaRPr lang="en-US" sz="1400" b="1" cap="all" dirty="0">
              <a:solidFill>
                <a:prstClr val="black"/>
              </a:solidFill>
              <a:latin typeface="Arial" pitchFamily="37" charset="0"/>
              <a:ea typeface="ヒラギノ角ゴ Pro W3" pitchFamily="37" charset="-128"/>
              <a:cs typeface="ヒラギノ角ゴ Pro W3" pitchFamily="37" charset="-128"/>
            </a:endParaRPr>
          </a:p>
        </p:txBody>
      </p:sp>
      <p:sp>
        <p:nvSpPr>
          <p:cNvPr id="36" name="Text Box 25"/>
          <p:cNvSpPr txBox="1">
            <a:spLocks noChangeArrowheads="1"/>
          </p:cNvSpPr>
          <p:nvPr/>
        </p:nvSpPr>
        <p:spPr bwMode="auto">
          <a:xfrm>
            <a:off x="363605" y="5682606"/>
            <a:ext cx="2615106" cy="77713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38094" tIns="19047" rIns="38094" bIns="19047">
            <a:prstTxWarp prst="textNoShape">
              <a:avLst/>
            </a:prstTxWarp>
            <a:spAutoFit/>
          </a:bodyPr>
          <a:lstStyle/>
          <a:p>
            <a:pPr defTabSz="913488">
              <a:buSzPct val="100000"/>
            </a:pPr>
            <a:r>
              <a:rPr lang="en-US" sz="120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Our greatest resource was the time in small group collaboration as we implemented strategies after M2P workshops.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F23F6D75-886F-4A7F-8E91-E6749946DF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78" y="3376156"/>
            <a:ext cx="1173455" cy="8800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173ECED-3F2D-44C6-B8F2-74CA26F106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1648" y="3388027"/>
            <a:ext cx="1130065" cy="8134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D9FFBA3F-5627-4699-9E1A-BE254C96F4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9973" y="302970"/>
            <a:ext cx="1222625" cy="9169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7A59CF14-51AE-49EF-A510-610BE8F90A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5086" y="302661"/>
            <a:ext cx="1212351" cy="9092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557734F-CDEE-41E9-B13A-030575C7CF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499857" y="4392293"/>
            <a:ext cx="1012954" cy="7597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F26877E3-B3AE-4602-8CEC-A5BD088210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800000" flipV="1">
            <a:off x="7473747" y="308183"/>
            <a:ext cx="1188364" cy="89127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0B17FB30-AA23-4B04-A14F-DD6BC212D58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6030629" y="5171598"/>
            <a:ext cx="1304615" cy="73384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F152563-FBFA-4F3E-8D37-E2C1FDC20A6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3731" r="19515" b="-984"/>
          <a:stretch/>
        </p:blipFill>
        <p:spPr>
          <a:xfrm>
            <a:off x="1792905" y="4394193"/>
            <a:ext cx="1107553" cy="8035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A8D7186-1D75-4552-8BD1-CA14C0C4DFB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26993" y="4758887"/>
            <a:ext cx="1120744" cy="149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81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 xmlns:mv="urn:schemas-microsoft-com:mac:vml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216</TotalTime>
  <Words>275</Words>
  <Application>Microsoft Macintosh PowerPoint</Application>
  <PresentationFormat>On-screen Show (4:3)</PresentationFormat>
  <Paragraphs>28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Calibri Light</vt:lpstr>
      <vt:lpstr>Wingdings</vt:lpstr>
      <vt:lpstr>ヒラギノ角ゴ Pro W3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Shannon Warren</dc:creator>
  <cp:lastModifiedBy>Shannon Warren</cp:lastModifiedBy>
  <cp:revision>23</cp:revision>
  <dcterms:created xsi:type="dcterms:W3CDTF">2018-02-02T22:57:40Z</dcterms:created>
  <dcterms:modified xsi:type="dcterms:W3CDTF">2018-04-20T04:12:17Z</dcterms:modified>
</cp:coreProperties>
</file>